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  <p:sldMasterId id="2147483859" r:id="rId2"/>
  </p:sldMasterIdLst>
  <p:notesMasterIdLst>
    <p:notesMasterId r:id="rId28"/>
  </p:notesMasterIdLst>
  <p:sldIdLst>
    <p:sldId id="256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4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7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745"/>
  </p:normalViewPr>
  <p:slideViewPr>
    <p:cSldViewPr snapToObjects="1" showGuides="1">
      <p:cViewPr varScale="1">
        <p:scale>
          <a:sx n="102" d="100"/>
          <a:sy n="102" d="100"/>
        </p:scale>
        <p:origin x="1376" y="184"/>
      </p:cViewPr>
      <p:guideLst>
        <p:guide orient="horz" pos="1887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B9964-FF2B-534E-9E44-939E4A5C5718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01443-9EC5-A245-8F7F-1CA5F70DA95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24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3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Typically</a:t>
            </a:r>
            <a:r>
              <a:rPr lang="pt-PT" baseline="0" dirty="0"/>
              <a:t> 31st </a:t>
            </a:r>
            <a:r>
              <a:rPr lang="pt-PT" baseline="0" dirty="0" err="1"/>
              <a:t>december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0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81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09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9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41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68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2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8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4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33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41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3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7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4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1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4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3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5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0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2FAB-EA37-47E3-B9DD-8E87123EB3C7}" type="datetime1">
              <a:rPr lang="en-US" smtClean="0"/>
              <a:pPr/>
              <a:t>11/9/18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1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53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41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2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9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3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39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9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86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7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31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750776-655C-0B43-9D1C-B022F69CF526}" type="datetimeFigureOut">
              <a:rPr lang="en-US" smtClean="0"/>
              <a:t>11/9/18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525EA0-D4ED-E749-9A93-AC41C6C52C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9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768CCC-9859-AE40-A4AD-B1753705FB4C}" type="datetimeFigureOut">
              <a:rPr lang="en-US" smtClean="0"/>
              <a:pPr/>
              <a:t>11/9/18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71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75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971" y="5048016"/>
            <a:ext cx="9067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cap="all" dirty="0">
                <a:latin typeface="Verdana"/>
                <a:cs typeface="Verdana"/>
              </a:rPr>
              <a:t>1º CICLO DE ESTUDOS</a:t>
            </a: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AULA 8</a:t>
            </a:r>
          </a:p>
          <a:p>
            <a:pPr algn="ctr"/>
            <a:r>
              <a:rPr lang="en-GB" sz="1400" b="1" cap="all" dirty="0" err="1">
                <a:solidFill>
                  <a:srgbClr val="7F7F7F"/>
                </a:solidFill>
                <a:latin typeface="Verdana"/>
                <a:cs typeface="Verdana"/>
              </a:rPr>
              <a:t>Semanas</a:t>
            </a:r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 12 A 15 NOVEMBRO 2018</a:t>
            </a:r>
          </a:p>
          <a:p>
            <a:pPr algn="ctr"/>
            <a:endParaRPr lang="en-GB" sz="1400" b="1" cap="all" dirty="0">
              <a:solidFill>
                <a:srgbClr val="7F7F7F"/>
              </a:solidFill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796642"/>
            <a:ext cx="7109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solidFill>
                  <a:srgbClr val="000000"/>
                </a:solidFill>
                <a:latin typeface="Verdana"/>
                <a:cs typeface="Verdana"/>
              </a:rPr>
              <a:t>2018/2019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05197"/>
            <a:ext cx="510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/>
                <a:cs typeface="Verdana"/>
              </a:rPr>
              <a:t>Bruno Santos Amaro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412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 err="1">
                <a:solidFill>
                  <a:prstClr val="black"/>
                </a:solidFill>
                <a:latin typeface="Verdana"/>
                <a:cs typeface="Verdana"/>
              </a:rPr>
              <a:t>Empreendedorismo</a:t>
            </a:r>
            <a:r>
              <a:rPr lang="en-GB" sz="2800" b="1" cap="all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GB" sz="2800" b="1" cap="all" dirty="0" err="1">
                <a:solidFill>
                  <a:prstClr val="black"/>
                </a:solidFill>
                <a:latin typeface="Verdana"/>
                <a:cs typeface="Verdana"/>
              </a:rPr>
              <a:t>em</a:t>
            </a:r>
            <a:r>
              <a:rPr lang="en-GB" sz="2800" b="1" cap="all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GB" sz="2800" b="1" cap="all" dirty="0" err="1">
                <a:solidFill>
                  <a:prstClr val="black"/>
                </a:solidFill>
                <a:latin typeface="Verdana"/>
                <a:cs typeface="Verdana"/>
              </a:rPr>
              <a:t>ciências</a:t>
            </a:r>
            <a:endParaRPr lang="en-GB" sz="2800" b="1" cap="all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1" y="0"/>
            <a:ext cx="1951382" cy="2132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81262"/>
            <a:ext cx="4967531" cy="3531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GO TO MARKET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1"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Strategy</a:t>
            </a:r>
          </a:p>
          <a:p>
            <a:pPr marL="9525" lvl="1"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Client acquisition</a:t>
            </a:r>
          </a:p>
          <a:p>
            <a:pPr marL="9525" lvl="1"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Advertising</a:t>
            </a:r>
            <a:endParaRPr lang="pt-PT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4868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975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FINANCIAL PLAN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60784" y="1196752"/>
            <a:ext cx="74676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Forecasted sales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Costs (fixed and variable)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Cash flows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Investment needs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Break even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Payback period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Business valuation</a:t>
            </a:r>
          </a:p>
        </p:txBody>
      </p:sp>
    </p:spTree>
    <p:extLst>
      <p:ext uri="{BB962C8B-B14F-4D97-AF65-F5344CB8AC3E}">
        <p14:creationId xmlns:p14="http://schemas.microsoft.com/office/powerpoint/2010/main" val="180578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FINANCIAL PLAN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61281"/>
              </p:ext>
            </p:extLst>
          </p:nvPr>
        </p:nvGraphicFramePr>
        <p:xfrm>
          <a:off x="490136" y="1844824"/>
          <a:ext cx="800323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8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EMP C., </a:t>
                      </a:r>
                      <a:r>
                        <a:rPr lang="pt-PT" dirty="0" err="1"/>
                        <a:t>Lda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2017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2018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2019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2020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err="1"/>
                        <a:t>Revenues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dirty="0"/>
                        <a:t>Net </a:t>
                      </a:r>
                      <a:r>
                        <a:rPr lang="pt-PT" sz="1600" dirty="0" err="1"/>
                        <a:t>revenue</a:t>
                      </a:r>
                      <a:endParaRPr lang="pt-P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15 000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err="1"/>
                        <a:t>Operating</a:t>
                      </a:r>
                      <a:r>
                        <a:rPr lang="pt-PT" sz="1600" b="1" dirty="0"/>
                        <a:t> </a:t>
                      </a:r>
                      <a:r>
                        <a:rPr lang="pt-PT" sz="1600" b="1" dirty="0" err="1"/>
                        <a:t>cost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dirty="0"/>
                        <a:t>R&amp;D</a:t>
                      </a:r>
                      <a:endParaRPr lang="pt-P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2 500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dirty="0"/>
                        <a:t>Sales &amp; Marketing</a:t>
                      </a:r>
                      <a:endParaRPr lang="pt-P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dirty="0"/>
                        <a:t>HR</a:t>
                      </a:r>
                      <a:endParaRPr lang="pt-P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1 500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/>
                        <a:t>Total </a:t>
                      </a:r>
                      <a:r>
                        <a:rPr lang="pt-PT" sz="1600" b="1" dirty="0" err="1"/>
                        <a:t>Cost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4 000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9 000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14 000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Net</a:t>
                      </a:r>
                      <a:r>
                        <a:rPr lang="pt-PT" sz="1600" baseline="0" dirty="0"/>
                        <a:t> </a:t>
                      </a:r>
                      <a:r>
                        <a:rPr lang="pt-PT" sz="1600" baseline="0" dirty="0" err="1"/>
                        <a:t>Income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(4</a:t>
                      </a:r>
                      <a:r>
                        <a:rPr lang="pt-PT" baseline="0" dirty="0"/>
                        <a:t> </a:t>
                      </a:r>
                      <a:r>
                        <a:rPr lang="pt-PT" dirty="0"/>
                        <a:t>000)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(5</a:t>
                      </a:r>
                      <a:r>
                        <a:rPr lang="pt-PT" baseline="0" dirty="0"/>
                        <a:t> </a:t>
                      </a:r>
                      <a:r>
                        <a:rPr lang="pt-PT" dirty="0"/>
                        <a:t>000)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(4 000)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err="1"/>
                        <a:t>Fund</a:t>
                      </a:r>
                      <a:r>
                        <a:rPr lang="pt-PT" sz="1600" baseline="0" dirty="0"/>
                        <a:t> </a:t>
                      </a:r>
                      <a:r>
                        <a:rPr lang="pt-PT" sz="1600" baseline="0" dirty="0" err="1"/>
                        <a:t>raising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b="1" dirty="0" err="1"/>
                        <a:t>Investment</a:t>
                      </a:r>
                      <a:r>
                        <a:rPr lang="pt-PT" sz="1600" b="1" baseline="0" dirty="0"/>
                        <a:t> </a:t>
                      </a:r>
                      <a:r>
                        <a:rPr lang="pt-PT" sz="1600" b="1" baseline="0" dirty="0" err="1"/>
                        <a:t>needs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baseline="0" dirty="0"/>
                        <a:t>13 </a:t>
                      </a:r>
                      <a:r>
                        <a:rPr lang="pt-PT" b="1" dirty="0"/>
                        <a:t>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777444" y="1506380"/>
            <a:ext cx="70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/>
              <a:t>Euros</a:t>
            </a:r>
          </a:p>
        </p:txBody>
      </p:sp>
    </p:spTree>
    <p:extLst>
      <p:ext uri="{BB962C8B-B14F-4D97-AF65-F5344CB8AC3E}">
        <p14:creationId xmlns:p14="http://schemas.microsoft.com/office/powerpoint/2010/main" val="134583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4153">
            <a:off x="533662" y="988647"/>
            <a:ext cx="3795513" cy="411280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1600" y="5635600"/>
            <a:ext cx="784887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STATIC VIEW</a:t>
            </a:r>
          </a:p>
          <a:p>
            <a:pPr algn="ctr"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snapshot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company’s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financial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situation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particular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point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 time.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0000" flipH="1">
            <a:off x="1038898" y="1813784"/>
            <a:ext cx="2505891" cy="14189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253">
            <a:off x="5337285" y="947913"/>
            <a:ext cx="3795513" cy="411280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21240000">
            <a:off x="1489008" y="422585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latin typeface="Arial" charset="0"/>
                <a:ea typeface="Arial" charset="0"/>
                <a:cs typeface="Arial" charset="0"/>
              </a:rPr>
              <a:t>Emp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. C., </a:t>
            </a:r>
            <a:r>
              <a:rPr lang="pt-PT" dirty="0" err="1">
                <a:latin typeface="Arial" charset="0"/>
                <a:ea typeface="Arial" charset="0"/>
                <a:cs typeface="Arial" charset="0"/>
              </a:rPr>
              <a:t>Lda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, 2017</a:t>
            </a:r>
          </a:p>
        </p:txBody>
      </p:sp>
      <p:sp>
        <p:nvSpPr>
          <p:cNvPr id="9" name="CaixaDeTexto 8"/>
          <p:cNvSpPr txBox="1"/>
          <p:nvPr/>
        </p:nvSpPr>
        <p:spPr>
          <a:xfrm rot="300000">
            <a:off x="5952114" y="417641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latin typeface="Arial" charset="0"/>
                <a:ea typeface="Arial" charset="0"/>
                <a:cs typeface="Arial" charset="0"/>
              </a:rPr>
              <a:t>Emp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. C., </a:t>
            </a:r>
            <a:r>
              <a:rPr lang="pt-PT" dirty="0" err="1">
                <a:latin typeface="Arial" charset="0"/>
                <a:ea typeface="Arial" charset="0"/>
                <a:cs typeface="Arial" charset="0"/>
              </a:rPr>
              <a:t>Lda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, 2018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5933986" y="1659886"/>
            <a:ext cx="2520860" cy="18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87896" y="957256"/>
          <a:ext cx="3480048" cy="2795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/>
                        <a:t>EUROS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Cash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pt-PT" sz="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receivable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Inventory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185 000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Plant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and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equipment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Business </a:t>
                      </a:r>
                      <a:r>
                        <a:rPr lang="pt-PT" sz="800" dirty="0" err="1"/>
                        <a:t>permises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650 000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Vehicles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770</a:t>
                      </a:r>
                      <a:r>
                        <a:rPr lang="pt-PT" sz="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424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TOTAL 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800" b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13720" y="203863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owns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haveta à Direita 11"/>
          <p:cNvSpPr/>
          <p:nvPr/>
        </p:nvSpPr>
        <p:spPr>
          <a:xfrm>
            <a:off x="4067944" y="1052736"/>
            <a:ext cx="504056" cy="266429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370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87896" y="957256"/>
          <a:ext cx="3480048" cy="5133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/>
                        <a:t>EUROS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Cash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pt-PT" sz="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receivable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Inventory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185 000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Plant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and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equipment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Business </a:t>
                      </a:r>
                      <a:r>
                        <a:rPr lang="pt-PT" sz="800" dirty="0" err="1"/>
                        <a:t>permises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650 000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Vehicles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770</a:t>
                      </a:r>
                      <a:r>
                        <a:rPr lang="pt-PT" sz="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424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TOTAL 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800" b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payable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Credit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card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debt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45 000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704">
                <a:tc>
                  <a:txBody>
                    <a:bodyPr/>
                    <a:lstStyle/>
                    <a:p>
                      <a:pPr lvl="1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Long </a:t>
                      </a:r>
                      <a:r>
                        <a:rPr lang="pt-PT" sz="800" dirty="0" err="1"/>
                        <a:t>term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loan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0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TOTAL LIABILITIES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13720" y="203863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owns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haveta à Direita 11"/>
          <p:cNvSpPr/>
          <p:nvPr/>
        </p:nvSpPr>
        <p:spPr>
          <a:xfrm>
            <a:off x="4067944" y="1052736"/>
            <a:ext cx="504056" cy="266429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4713720" y="468395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LIABILITIES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haveta à Direita 13"/>
          <p:cNvSpPr/>
          <p:nvPr/>
        </p:nvSpPr>
        <p:spPr>
          <a:xfrm>
            <a:off x="4067944" y="3861049"/>
            <a:ext cx="504056" cy="2232248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130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3539750"/>
            <a:ext cx="4331920" cy="3553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= LIABILITIES + SHAREHOLDERS’ EQUITY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87896" y="957256"/>
          <a:ext cx="3480048" cy="5478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/>
                        <a:t>EUROS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Cash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pt-PT" sz="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receivable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Inventory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185 000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Plant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and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equipment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Business </a:t>
                      </a:r>
                      <a:r>
                        <a:rPr lang="pt-PT" sz="800" dirty="0" err="1"/>
                        <a:t>permises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650 000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Vehicles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770</a:t>
                      </a:r>
                      <a:r>
                        <a:rPr lang="pt-PT" sz="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424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TOTAL 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800" b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payable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Credit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card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debt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45 000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704">
                <a:tc>
                  <a:txBody>
                    <a:bodyPr/>
                    <a:lstStyle/>
                    <a:p>
                      <a:pPr lvl="1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Long </a:t>
                      </a:r>
                      <a:r>
                        <a:rPr lang="pt-PT" sz="800" dirty="0" err="1"/>
                        <a:t>term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loan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0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TOTAL LIABILITIES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SHAREHOLDERS’</a:t>
                      </a:r>
                      <a:r>
                        <a:rPr lang="pt-PT" sz="800" b="1" baseline="0" dirty="0"/>
                        <a:t> EQUITY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385 000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13720" y="203863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owns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haveta à Direita 11"/>
          <p:cNvSpPr/>
          <p:nvPr/>
        </p:nvSpPr>
        <p:spPr>
          <a:xfrm>
            <a:off x="4067944" y="1052736"/>
            <a:ext cx="504056" cy="266429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4713720" y="468395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LIABILITIES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haveta à Direita 13"/>
          <p:cNvSpPr/>
          <p:nvPr/>
        </p:nvSpPr>
        <p:spPr>
          <a:xfrm>
            <a:off x="4067944" y="3861049"/>
            <a:ext cx="504056" cy="2232248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4713720" y="5949280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SHAREHOLDER’S EQUITY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Sources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funds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haveta à Direita 15"/>
          <p:cNvSpPr/>
          <p:nvPr/>
        </p:nvSpPr>
        <p:spPr>
          <a:xfrm>
            <a:off x="4067944" y="6112377"/>
            <a:ext cx="504056" cy="412969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6603880" y="3689534"/>
            <a:ext cx="551598" cy="9435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Seta para a Direita 18"/>
          <p:cNvSpPr/>
          <p:nvPr/>
        </p:nvSpPr>
        <p:spPr>
          <a:xfrm rot="16200000">
            <a:off x="6603880" y="2792172"/>
            <a:ext cx="551598" cy="9435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67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3539750"/>
            <a:ext cx="4331920" cy="3553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= LIABILITIES + SHAREHOLDERS’ EQUITY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87896" y="957256"/>
          <a:ext cx="3480048" cy="5930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/>
                        <a:t>EUROS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Cash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pt-PT" sz="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receivable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Inventory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185 000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Plant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and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equipment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Business </a:t>
                      </a:r>
                      <a:r>
                        <a:rPr lang="pt-PT" sz="800" dirty="0" err="1"/>
                        <a:t>permises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650 000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Vehicles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770</a:t>
                      </a:r>
                      <a:r>
                        <a:rPr lang="pt-PT" sz="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424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TOTAL 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800" b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payable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Credit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card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debt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45 000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704">
                <a:tc>
                  <a:txBody>
                    <a:bodyPr/>
                    <a:lstStyle/>
                    <a:p>
                      <a:pPr lvl="1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Long </a:t>
                      </a:r>
                      <a:r>
                        <a:rPr lang="pt-PT" sz="800" dirty="0" err="1"/>
                        <a:t>term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loan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0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TOTAL LIABILITIES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SHAREHOLDERS’</a:t>
                      </a:r>
                      <a:r>
                        <a:rPr lang="pt-PT" sz="800" b="1" baseline="0" dirty="0"/>
                        <a:t> EQUITY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385 000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TOTAL LIABILITIES + SHAREHOLDERS’ EQUITY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13720" y="203863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owns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haveta à Direita 11"/>
          <p:cNvSpPr/>
          <p:nvPr/>
        </p:nvSpPr>
        <p:spPr>
          <a:xfrm>
            <a:off x="4067944" y="1052736"/>
            <a:ext cx="504056" cy="266429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4713720" y="468395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LIABILITIES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haveta à Direita 13"/>
          <p:cNvSpPr/>
          <p:nvPr/>
        </p:nvSpPr>
        <p:spPr>
          <a:xfrm>
            <a:off x="4067944" y="3861049"/>
            <a:ext cx="504056" cy="2232248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4713720" y="5949280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SHAREHOLDER’S EQUITY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Sources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funds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haveta à Direita 15"/>
          <p:cNvSpPr/>
          <p:nvPr/>
        </p:nvSpPr>
        <p:spPr>
          <a:xfrm>
            <a:off x="4067944" y="6112377"/>
            <a:ext cx="504056" cy="412969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6603880" y="3689534"/>
            <a:ext cx="551598" cy="9435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Seta para a Direita 18"/>
          <p:cNvSpPr/>
          <p:nvPr/>
        </p:nvSpPr>
        <p:spPr>
          <a:xfrm rot="16200000">
            <a:off x="6603880" y="2792172"/>
            <a:ext cx="551598" cy="9435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065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5635600"/>
            <a:ext cx="784887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DYNAMIC VIEW</a:t>
            </a:r>
          </a:p>
          <a:p>
            <a:pPr algn="ctr"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Financial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achieved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period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time.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33662" y="988647"/>
            <a:ext cx="3795513" cy="4112809"/>
            <a:chOff x="533662" y="988647"/>
            <a:chExt cx="3795513" cy="411280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34153">
              <a:off x="533662" y="988647"/>
              <a:ext cx="3795513" cy="411280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40000" flipH="1">
              <a:off x="1038898" y="1813784"/>
              <a:ext cx="2505891" cy="1418961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 rot="21240000">
              <a:off x="1489008" y="4225853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>
                  <a:latin typeface="Arial" charset="0"/>
                  <a:ea typeface="Arial" charset="0"/>
                  <a:cs typeface="Arial" charset="0"/>
                </a:rPr>
                <a:t>Emp</a:t>
              </a:r>
              <a:r>
                <a:rPr lang="pt-PT" dirty="0">
                  <a:latin typeface="Arial" charset="0"/>
                  <a:ea typeface="Arial" charset="0"/>
                  <a:cs typeface="Arial" charset="0"/>
                </a:rPr>
                <a:t>. C., </a:t>
              </a:r>
              <a:r>
                <a:rPr lang="pt-PT" dirty="0" err="1">
                  <a:latin typeface="Arial" charset="0"/>
                  <a:ea typeface="Arial" charset="0"/>
                  <a:cs typeface="Arial" charset="0"/>
                </a:rPr>
                <a:t>Lda</a:t>
              </a:r>
              <a:r>
                <a:rPr lang="pt-PT" dirty="0">
                  <a:latin typeface="Arial" charset="0"/>
                  <a:ea typeface="Arial" charset="0"/>
                  <a:cs typeface="Arial" charset="0"/>
                </a:rPr>
                <a:t>, 2017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337285" y="947913"/>
            <a:ext cx="3795513" cy="4112809"/>
            <a:chOff x="5337285" y="947913"/>
            <a:chExt cx="3795513" cy="411280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3253">
              <a:off x="5337285" y="947913"/>
              <a:ext cx="3795513" cy="4112809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 rot="300000">
              <a:off x="5952114" y="4176419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>
                  <a:latin typeface="Arial" charset="0"/>
                  <a:ea typeface="Arial" charset="0"/>
                  <a:cs typeface="Arial" charset="0"/>
                </a:rPr>
                <a:t>Emp</a:t>
              </a:r>
              <a:r>
                <a:rPr lang="pt-PT" dirty="0">
                  <a:latin typeface="Arial" charset="0"/>
                  <a:ea typeface="Arial" charset="0"/>
                  <a:cs typeface="Arial" charset="0"/>
                </a:rPr>
                <a:t>. C., </a:t>
              </a:r>
              <a:r>
                <a:rPr lang="pt-PT" dirty="0" err="1">
                  <a:latin typeface="Arial" charset="0"/>
                  <a:ea typeface="Arial" charset="0"/>
                  <a:cs typeface="Arial" charset="0"/>
                </a:rPr>
                <a:t>Lda</a:t>
              </a:r>
              <a:r>
                <a:rPr lang="pt-PT" dirty="0">
                  <a:latin typeface="Arial" charset="0"/>
                  <a:ea typeface="Arial" charset="0"/>
                  <a:cs typeface="Arial" charset="0"/>
                </a:rPr>
                <a:t>, 2018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00000">
              <a:off x="5933986" y="1659886"/>
              <a:ext cx="2520860" cy="1890645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0" y="1052736"/>
            <a:ext cx="9144000" cy="40324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eta para a Direita 1"/>
          <p:cNvSpPr/>
          <p:nvPr/>
        </p:nvSpPr>
        <p:spPr>
          <a:xfrm>
            <a:off x="3889490" y="1515611"/>
            <a:ext cx="1834638" cy="2376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Profit</a:t>
            </a:r>
            <a:r>
              <a:rPr lang="pt-PT" dirty="0"/>
              <a:t> &amp; </a:t>
            </a:r>
            <a:r>
              <a:rPr lang="pt-PT" dirty="0" err="1"/>
              <a:t>Loss</a:t>
            </a:r>
            <a:endParaRPr lang="pt-PT" dirty="0"/>
          </a:p>
          <a:p>
            <a:pPr algn="ctr"/>
            <a:r>
              <a:rPr lang="pt-PT" dirty="0" err="1"/>
              <a:t>Emp</a:t>
            </a:r>
            <a:r>
              <a:rPr lang="pt-PT" dirty="0"/>
              <a:t>. C., </a:t>
            </a:r>
            <a:r>
              <a:rPr lang="pt-PT" dirty="0" err="1"/>
              <a:t>Lda</a:t>
            </a:r>
            <a:endParaRPr lang="pt-PT" dirty="0"/>
          </a:p>
          <a:p>
            <a:pPr algn="ctr"/>
            <a:r>
              <a:rPr lang="pt-PT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97830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23528" y="1268760"/>
          <a:ext cx="4752528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Revenues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Operating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maintenance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costs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105</a:t>
                      </a:r>
                      <a:r>
                        <a:rPr lang="pt-PT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600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/>
                        <a:t>OPERATING MARGIN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400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SUMÁRIO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257800"/>
          </a:xfrm>
        </p:spPr>
        <p:txBody>
          <a:bodyPr>
            <a:normAutofit/>
          </a:bodyPr>
          <a:lstStyle/>
          <a:p>
            <a:r>
              <a:rPr lang="pt-PT" dirty="0"/>
              <a:t>Plano financeiro e plano de negócios.</a:t>
            </a:r>
          </a:p>
          <a:p>
            <a:r>
              <a:rPr lang="pt-PT" dirty="0"/>
              <a:t>Princípios de Gestão e de Finanças para empreendedores.</a:t>
            </a:r>
          </a:p>
          <a:p>
            <a:r>
              <a:rPr lang="pt-PT" dirty="0"/>
              <a:t>Seleção e Validação do modelo de negócio </a:t>
            </a:r>
          </a:p>
          <a:p>
            <a:r>
              <a:rPr lang="pt-PT" dirty="0"/>
              <a:t>Trabalho nas componentes de custos e receitas do BMC</a:t>
            </a:r>
          </a:p>
        </p:txBody>
      </p:sp>
    </p:spTree>
    <p:extLst>
      <p:ext uri="{BB962C8B-B14F-4D97-AF65-F5344CB8AC3E}">
        <p14:creationId xmlns:p14="http://schemas.microsoft.com/office/powerpoint/2010/main" val="3142678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23528" y="1268760"/>
          <a:ext cx="4752528" cy="300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Revenues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Operating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maintenance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costs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105</a:t>
                      </a:r>
                      <a:r>
                        <a:rPr lang="pt-PT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600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/>
                        <a:t>OPERATING MARGIN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400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52">
                <a:tc>
                  <a:txBody>
                    <a:bodyPr/>
                    <a:lstStyle/>
                    <a:p>
                      <a:pPr lvl="0"/>
                      <a:endParaRPr lang="pt-PT" sz="1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Depreciation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12 500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OPERATING INCOME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5 900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23528" y="1268760"/>
          <a:ext cx="4752528" cy="385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Revenues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Operating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maintenance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costs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105</a:t>
                      </a:r>
                      <a:r>
                        <a:rPr lang="pt-PT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600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/>
                        <a:t>OPERATING MARGIN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400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52">
                <a:tc>
                  <a:txBody>
                    <a:bodyPr/>
                    <a:lstStyle/>
                    <a:p>
                      <a:pPr lvl="0"/>
                      <a:endParaRPr lang="pt-PT" sz="1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Depreciation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12 500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OPERATING INCOME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5 900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Interest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expense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2 000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EARNINGS BEFORE</a:t>
                      </a:r>
                      <a:r>
                        <a:rPr lang="pt-PT" sz="1400" b="1" i="0" baseline="0" dirty="0"/>
                        <a:t> TAXES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3 900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28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23528" y="1268760"/>
          <a:ext cx="4752528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Revenues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Operating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maintenance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costs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105</a:t>
                      </a:r>
                      <a:r>
                        <a:rPr lang="pt-PT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600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/>
                        <a:t>OPERATING MARGIN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400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52">
                <a:tc>
                  <a:txBody>
                    <a:bodyPr/>
                    <a:lstStyle/>
                    <a:p>
                      <a:pPr lvl="0"/>
                      <a:endParaRPr lang="pt-PT" sz="1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Depreciation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12 500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OPERATING INCOME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5 900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Interest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expense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2 000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EARNINGS BEFORE</a:t>
                      </a:r>
                      <a:r>
                        <a:rPr lang="pt-PT" sz="1400" b="1" i="0" baseline="0" dirty="0"/>
                        <a:t> TAXES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3 900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Tax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expense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1 600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NET INCOME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2 300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5436096" y="2204864"/>
            <a:ext cx="3611840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EBITDA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Earnings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Interest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Taxes,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Depreciation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Amortization</a:t>
            </a:r>
            <a:endParaRPr lang="pt-PT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436096" y="3465520"/>
            <a:ext cx="3611840" cy="4154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EBIT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Earnings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Interest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Taxes,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436096" y="4566417"/>
            <a:ext cx="3611840" cy="4154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EBT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Earnings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Taxes 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5111496" y="2399312"/>
            <a:ext cx="288032" cy="3461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Seta para a Direita 7"/>
          <p:cNvSpPr/>
          <p:nvPr/>
        </p:nvSpPr>
        <p:spPr>
          <a:xfrm>
            <a:off x="5111496" y="3500209"/>
            <a:ext cx="288032" cy="3461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Seta para a Direita 8"/>
          <p:cNvSpPr/>
          <p:nvPr/>
        </p:nvSpPr>
        <p:spPr>
          <a:xfrm>
            <a:off x="5111496" y="4601106"/>
            <a:ext cx="288032" cy="3461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29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CASH FLOW STATEMENT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4153">
            <a:off x="533662" y="988647"/>
            <a:ext cx="3795513" cy="411280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1600" y="5427851"/>
            <a:ext cx="7848872" cy="13388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DYNAMIC VIEW</a:t>
            </a:r>
          </a:p>
          <a:p>
            <a:pPr algn="ctr"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Records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movement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money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(in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out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Balance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Sheets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0000" flipH="1">
            <a:off x="1038898" y="1813784"/>
            <a:ext cx="2505891" cy="14189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253">
            <a:off x="5337285" y="947913"/>
            <a:ext cx="3795513" cy="411280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21240000">
            <a:off x="1489008" y="422585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latin typeface="Arial" charset="0"/>
                <a:ea typeface="Arial" charset="0"/>
                <a:cs typeface="Arial" charset="0"/>
              </a:rPr>
              <a:t>Emp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. C., </a:t>
            </a:r>
            <a:r>
              <a:rPr lang="pt-PT" dirty="0" err="1">
                <a:latin typeface="Arial" charset="0"/>
                <a:ea typeface="Arial" charset="0"/>
                <a:cs typeface="Arial" charset="0"/>
              </a:rPr>
              <a:t>Lda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, 2017</a:t>
            </a:r>
          </a:p>
        </p:txBody>
      </p:sp>
      <p:sp>
        <p:nvSpPr>
          <p:cNvPr id="9" name="CaixaDeTexto 8"/>
          <p:cNvSpPr txBox="1"/>
          <p:nvPr/>
        </p:nvSpPr>
        <p:spPr>
          <a:xfrm rot="300000">
            <a:off x="5952114" y="417641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latin typeface="Arial" charset="0"/>
                <a:ea typeface="Arial" charset="0"/>
                <a:cs typeface="Arial" charset="0"/>
              </a:rPr>
              <a:t>Emp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. C., </a:t>
            </a:r>
            <a:r>
              <a:rPr lang="pt-PT" dirty="0" err="1">
                <a:latin typeface="Arial" charset="0"/>
                <a:ea typeface="Arial" charset="0"/>
                <a:cs typeface="Arial" charset="0"/>
              </a:rPr>
              <a:t>Lda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, 2018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5933986" y="1659886"/>
            <a:ext cx="2520860" cy="189064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1052736"/>
            <a:ext cx="9144000" cy="40324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eta para a Direita 1"/>
          <p:cNvSpPr/>
          <p:nvPr/>
        </p:nvSpPr>
        <p:spPr>
          <a:xfrm>
            <a:off x="3851920" y="1816185"/>
            <a:ext cx="1834638" cy="2376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Cash </a:t>
            </a:r>
            <a:r>
              <a:rPr lang="pt-PT" dirty="0" err="1"/>
              <a:t>flow</a:t>
            </a:r>
            <a:endParaRPr lang="pt-PT" dirty="0"/>
          </a:p>
          <a:p>
            <a:pPr algn="ctr"/>
            <a:r>
              <a:rPr lang="pt-PT" dirty="0" err="1"/>
              <a:t>Statement</a:t>
            </a:r>
            <a:endParaRPr lang="pt-PT" dirty="0"/>
          </a:p>
          <a:p>
            <a:pPr algn="ctr"/>
            <a:r>
              <a:rPr lang="pt-PT" dirty="0" err="1"/>
              <a:t>Emp</a:t>
            </a:r>
            <a:r>
              <a:rPr lang="pt-PT" dirty="0"/>
              <a:t>. C., </a:t>
            </a:r>
            <a:r>
              <a:rPr lang="pt-PT" dirty="0" err="1"/>
              <a:t>Lda</a:t>
            </a:r>
            <a:endParaRPr lang="pt-PT" dirty="0"/>
          </a:p>
          <a:p>
            <a:pPr algn="ctr"/>
            <a:r>
              <a:rPr lang="pt-PT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30425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CASH FLOW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41338" y="1556792"/>
          <a:ext cx="5257038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CASH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FLOW FROM OPERATING ACTIVITIES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/>
                        <a:t>Cash</a:t>
                      </a:r>
                      <a:r>
                        <a:rPr lang="pt-PT" sz="1400" b="0" baseline="0" dirty="0"/>
                        <a:t> </a:t>
                      </a:r>
                      <a:r>
                        <a:rPr lang="pt-PT" sz="1400" b="0" baseline="0" dirty="0" err="1"/>
                        <a:t>receipts</a:t>
                      </a:r>
                      <a:r>
                        <a:rPr lang="pt-PT" sz="1400" b="0" baseline="0" dirty="0"/>
                        <a:t> </a:t>
                      </a:r>
                      <a:r>
                        <a:rPr lang="pt-PT" sz="1400" b="0" baseline="0" dirty="0" err="1"/>
                        <a:t>from</a:t>
                      </a:r>
                      <a:r>
                        <a:rPr lang="pt-PT" sz="1400" b="0" baseline="0" dirty="0"/>
                        <a:t> </a:t>
                      </a:r>
                      <a:r>
                        <a:rPr lang="pt-PT" sz="1400" b="0" baseline="0" dirty="0" err="1"/>
                        <a:t>customers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/>
                        <a:t>Cash </a:t>
                      </a:r>
                      <a:r>
                        <a:rPr lang="pt-PT" sz="1400" dirty="0" err="1"/>
                        <a:t>paid</a:t>
                      </a:r>
                      <a:r>
                        <a:rPr lang="pt-PT" sz="1400" dirty="0"/>
                        <a:t> to </a:t>
                      </a:r>
                      <a:r>
                        <a:rPr lang="pt-PT" sz="1400" dirty="0" err="1"/>
                        <a:t>suppliers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employees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(105 600)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generated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18 400</a:t>
                      </a:r>
                    </a:p>
                  </a:txBody>
                  <a:tcP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84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pt-PT" sz="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(2 000)</a:t>
                      </a:r>
                    </a:p>
                  </a:txBody>
                  <a:tcP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(1 600)</a:t>
                      </a:r>
                    </a:p>
                  </a:txBody>
                  <a:tcP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 cash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flow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14 800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NET INCREASE/DECREASE</a:t>
                      </a:r>
                      <a:r>
                        <a:rPr lang="pt-PT" sz="14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IN CASH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>
                          <a:latin typeface="+mn-lt"/>
                          <a:ea typeface="+mn-ea"/>
                          <a:cs typeface="+mn-cs"/>
                        </a:rPr>
                        <a:t>Cash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beginning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2 400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  <a:endParaRPr lang="pt-PT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17 200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260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MODEL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SELECTED YOURS?</a:t>
            </a:r>
          </a:p>
          <a:p>
            <a:endParaRPr lang="en-US" dirty="0"/>
          </a:p>
          <a:p>
            <a:r>
              <a:rPr lang="en-US" dirty="0"/>
              <a:t>WHY DID YOU CHOOSE THAT?</a:t>
            </a:r>
          </a:p>
          <a:p>
            <a:endParaRPr lang="en-US" dirty="0"/>
          </a:p>
          <a:p>
            <a:r>
              <a:rPr lang="en-US" dirty="0"/>
              <a:t>Reflect your new learnings in the BMC of your I2B</a:t>
            </a:r>
          </a:p>
        </p:txBody>
      </p:sp>
    </p:spTree>
    <p:extLst>
      <p:ext uri="{BB962C8B-B14F-4D97-AF65-F5344CB8AC3E}">
        <p14:creationId xmlns:p14="http://schemas.microsoft.com/office/powerpoint/2010/main" val="40496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BUSINESS PLAN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60784" y="1196752"/>
            <a:ext cx="74676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Executive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Opportunity/Problem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Competition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Financials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Go to market</a:t>
            </a:r>
          </a:p>
        </p:txBody>
      </p:sp>
    </p:spTree>
    <p:extLst>
      <p:ext uri="{BB962C8B-B14F-4D97-AF65-F5344CB8AC3E}">
        <p14:creationId xmlns:p14="http://schemas.microsoft.com/office/powerpoint/2010/main" val="128432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EXECUTIVE SUMMARY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0387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758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OPPORTUNITY/PROBLEM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 problem you are solving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 opportunity you are creating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Who has this problem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For whom you are creating an opportunity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Quantify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0387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315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value proposition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Why it is unique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How you got here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Technology involved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Key partners and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2910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0280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COMPETITION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Other ways of solving the problem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Direct and indirect competition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Features comparison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5709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12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FINANCIALS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business model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Forecasted sales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Fixed and variable costs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cash flows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investment needs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return on investment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business 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6326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6707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Who they are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What the roles are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Why they are part of the team (added value)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675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136190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11184</TotalTime>
  <Words>1041</Words>
  <Application>Microsoft Macintosh PowerPoint</Application>
  <PresentationFormat>Apresentação no Ecrã (4:3)</PresentationFormat>
  <Paragraphs>413</Paragraphs>
  <Slides>25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Verdana</vt:lpstr>
      <vt:lpstr>Wingdings 2</vt:lpstr>
      <vt:lpstr>Technic</vt:lpstr>
      <vt:lpstr>Custom Design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BUSINESS MODEL DEFINITION</vt:lpstr>
    </vt:vector>
  </TitlesOfParts>
  <Company>BIOALVO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Helena  Vieira</dc:creator>
  <cp:lastModifiedBy>Bruno Santos Amaro</cp:lastModifiedBy>
  <cp:revision>116</cp:revision>
  <dcterms:created xsi:type="dcterms:W3CDTF">2011-02-07T15:57:08Z</dcterms:created>
  <dcterms:modified xsi:type="dcterms:W3CDTF">2018-11-15T12:52:07Z</dcterms:modified>
</cp:coreProperties>
</file>